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7" r:id="rId3"/>
    <p:sldId id="268" r:id="rId4"/>
    <p:sldId id="263" r:id="rId5"/>
    <p:sldId id="264" r:id="rId6"/>
    <p:sldId id="284" r:id="rId7"/>
    <p:sldId id="262" r:id="rId8"/>
    <p:sldId id="257" r:id="rId9"/>
    <p:sldId id="273" r:id="rId10"/>
    <p:sldId id="274" r:id="rId11"/>
    <p:sldId id="267" r:id="rId12"/>
    <p:sldId id="258" r:id="rId13"/>
    <p:sldId id="280" r:id="rId14"/>
    <p:sldId id="260" r:id="rId15"/>
    <p:sldId id="266" r:id="rId16"/>
    <p:sldId id="265" r:id="rId17"/>
    <p:sldId id="286" r:id="rId18"/>
    <p:sldId id="259" r:id="rId19"/>
    <p:sldId id="270" r:id="rId20"/>
    <p:sldId id="281" r:id="rId21"/>
    <p:sldId id="282" r:id="rId22"/>
    <p:sldId id="283" r:id="rId23"/>
    <p:sldId id="287" r:id="rId24"/>
    <p:sldId id="269" r:id="rId25"/>
    <p:sldId id="272" r:id="rId26"/>
    <p:sldId id="276" r:id="rId27"/>
    <p:sldId id="278" r:id="rId28"/>
    <p:sldId id="261" r:id="rId29"/>
    <p:sldId id="271" r:id="rId30"/>
    <p:sldId id="285" r:id="rId31"/>
    <p:sldId id="279" r:id="rId32"/>
    <p:sldId id="27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95"/>
    <p:restoredTop sz="95416"/>
  </p:normalViewPr>
  <p:slideViewPr>
    <p:cSldViewPr snapToGrid="0" snapToObjects="1">
      <p:cViewPr varScale="1">
        <p:scale>
          <a:sx n="138" d="100"/>
          <a:sy n="138" d="100"/>
        </p:scale>
        <p:origin x="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59EB-52E5-BD45-A44B-E592C3DB9F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B346FC-3F01-434A-AACE-52A4824E1E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5B325-054F-0141-966D-888DB79C6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D1F11-8F89-F74D-9A7A-0A1CD8783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B57B8-EAC3-5A4A-864B-0E1032E0D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216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DE0E2-929A-A54B-B34C-251450062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9B018-FDE0-3645-9225-36E9651569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76326-8C7B-654B-99AA-B7A65F95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4AE04-C956-6347-AD8B-E3FD1906E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3D2E6-23C7-F643-90F6-D7273D520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46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81710B-8D05-DF41-8163-B2EADC551C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F1483A-6045-3B49-8B3E-AB1B9C8873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AA127-1954-9D43-A34C-7D79D0789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C96B3-6B85-314E-BFA3-EBDC049D6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20B36-9E95-4049-ABF0-340EFEFE7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505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D5C1-2C2D-CB45-8162-518F912EE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04D75-3984-894C-99B9-D9A79CC37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3DC5E-5254-5144-A191-E4414C190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22BA4-3D66-4140-A714-1EFBB05A6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7A50F-3CCE-A743-8E2E-72224E2FB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142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BFCB1-707A-004F-97BB-E22AC70E0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3210D-216B-1D4D-BBCF-F10B3C0BCB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6650E-6DC4-A54B-8AF3-7D8D742E8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F1281-1E0F-E147-A272-9382231FB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3835-64C6-F440-B0DD-CC908B91D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466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844BA-B6D6-E34A-833C-CAE3D70EC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44374-243A-D145-B217-2ADAA81B46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09A94B-E5E3-6840-9BC3-99395E49A9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2C335-F534-4243-B070-71136330E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65F274-1E53-D748-8193-535DF07AB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ACB9C-07A7-C449-A2D9-65E1ED4A9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23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BA8DC-934B-F844-9A2D-BA3F97C97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62DB09-6DAC-D746-94CE-A3B02BFCA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53AAE-198F-2E46-AF14-9B4CA15B0D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04676B-A920-9540-8D25-A1A0FE5CE3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D6D4C1-2C07-7A46-8092-272BC8D8CC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D92570-595B-7740-9079-63CED80F1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75D69F-0F1F-BD49-97FF-B48F23E94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B11EFE-BB1C-E141-AC0F-B9D64A95F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64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726E5-1AE4-9D47-9927-B7F511E2A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B42A97-099A-9942-A184-96BFB8685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4924C9-D8B5-DF40-99A6-58AF590DE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717380-F13F-9E41-A832-EFFDE76E8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81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BE08C5-942D-B344-BC1E-D7DE259C7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0E6B8B-846D-CE46-B939-285888CA3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9A167-B8F4-A640-8977-97B19F62A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97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A670A-0D4F-D844-8FB2-F51F5A35E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9374-BE73-6943-B3AB-C1CDB58CE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B10CC4-ECF8-9748-93A6-1486DB34DE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6CD37-0679-E347-86CC-090B87332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71ACF-A481-EA42-A4D0-8523AA8F8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8151F4-6C5E-8340-8139-AA0748A49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3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69B6F-C63D-744B-9879-8A3D06C82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9B0007-BA0F-0142-B803-4FCAF90B18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840B6-6A75-2648-89D3-4B4876D03F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3726CA-0D1B-4943-9AC3-CA146E489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180AF-6DDB-9741-859C-08E31BEFD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233301-AD0D-6949-AAF7-545CB411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55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6DFA30-9657-0E4A-B35D-99FD53928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7A5C90-20C7-2241-A7A6-A03C26861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D2DFC-089C-5F46-9F74-A2D97BE162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B0EBA-9129-C045-8382-01D6E32D50B5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166B6-69EE-F940-973B-E9E7B36E20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4647A-0605-234C-8E2C-3D632D7415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CDAE0-B25C-7649-8964-A4DB361C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29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aspirant.com/how-decision-tree-algorithm-works/" TargetMode="External"/><Relationship Id="rId2" Type="http://schemas.openxmlformats.org/officeDocument/2006/relationships/hyperlink" Target="https://www.kdnuggets.com/2020/01/decision-tree-algorithm-explained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eeksforgeeks.org/decision-tree-implementation-python/" TargetMode="External"/><Relationship Id="rId5" Type="http://schemas.openxmlformats.org/officeDocument/2006/relationships/hyperlink" Target="https://towardsdatascience.com/machine-learning-basics-descision-tree-from-scratch-part-i-4251bfa1b45c" TargetMode="External"/><Relationship Id="rId4" Type="http://schemas.openxmlformats.org/officeDocument/2006/relationships/hyperlink" Target="https://www.geeksforgeeks.org/decision-tree-introduction-example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3F2D8-1B91-0D4A-9D20-28F88FE445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Decision tree homework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476C2D-2A49-C446-B2AD-1BDAEEAE34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CP600 – fall 2020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415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882B0-0A11-F846-9237-33012FD48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very good learning portals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F1EED-D234-9642-9AFB-3B45FBE04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https://www.kdnuggets.com/2020/01/decision-tree-algorithm-explained.html</a:t>
            </a:r>
            <a:endParaRPr lang="en-US" dirty="0"/>
          </a:p>
          <a:p>
            <a:r>
              <a:rPr lang="en-US" dirty="0">
                <a:hlinkClick r:id="rId3"/>
              </a:rPr>
              <a:t>https://dataaspirant.com/how-decision-tree-algorithm-works/</a:t>
            </a:r>
            <a:endParaRPr lang="en-US" dirty="0"/>
          </a:p>
          <a:p>
            <a:r>
              <a:rPr lang="en-US" dirty="0">
                <a:hlinkClick r:id="rId4"/>
              </a:rPr>
              <a:t>https://www.geeksforgeeks.org/decision-tree-introduction-example/</a:t>
            </a:r>
            <a:endParaRPr lang="en-US" dirty="0"/>
          </a:p>
          <a:p>
            <a:r>
              <a:rPr lang="en-US" dirty="0">
                <a:hlinkClick r:id="rId5"/>
              </a:rPr>
              <a:t>https://towardsdatascience.com/machine-learning-basics-descision-tree-from-scratch-part-i-4251bfa1b45c</a:t>
            </a:r>
            <a:endParaRPr lang="en-US" dirty="0"/>
          </a:p>
          <a:p>
            <a:r>
              <a:rPr lang="en-US" dirty="0">
                <a:hlinkClick r:id="rId6"/>
              </a:rPr>
              <a:t>https://www.geeksforgeeks.org/decision-tree-implementation-python/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927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E39C2-C292-F64F-AEAA-27A8187713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Our homework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5F603-CA8C-C346-AA70-F289301119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11062020</a:t>
            </a:r>
          </a:p>
        </p:txBody>
      </p:sp>
    </p:spTree>
    <p:extLst>
      <p:ext uri="{BB962C8B-B14F-4D97-AF65-F5344CB8AC3E}">
        <p14:creationId xmlns:p14="http://schemas.microsoft.com/office/powerpoint/2010/main" val="2349103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FD1929-1A9B-7346-BE9B-D84FEEF40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906" y="1571530"/>
            <a:ext cx="9416188" cy="528647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CA2A36D-A4D2-C147-B7DB-912EA1F06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tree structure</a:t>
            </a:r>
          </a:p>
        </p:txBody>
      </p:sp>
    </p:spTree>
    <p:extLst>
      <p:ext uri="{BB962C8B-B14F-4D97-AF65-F5344CB8AC3E}">
        <p14:creationId xmlns:p14="http://schemas.microsoft.com/office/powerpoint/2010/main" val="3124676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EA204A-F3B4-F64D-A159-A47B2D693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25" y="758283"/>
            <a:ext cx="6615415" cy="57205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8B3253-440A-3242-B2FA-71AFCF168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3988" y="1761892"/>
            <a:ext cx="5128012" cy="33565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D1334F-E105-3E42-B63A-D8990FBD0C65}"/>
              </a:ext>
            </a:extLst>
          </p:cNvPr>
          <p:cNvSpPr txBox="1"/>
          <p:nvPr/>
        </p:nvSpPr>
        <p:spPr>
          <a:xfrm>
            <a:off x="6133170" y="2138118"/>
            <a:ext cx="66826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</a:t>
            </a:r>
          </a:p>
          <a:p>
            <a:r>
              <a:rPr lang="en-US" dirty="0"/>
              <a:t>Right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Left</a:t>
            </a:r>
          </a:p>
          <a:p>
            <a:r>
              <a:rPr lang="en-US" dirty="0"/>
              <a:t>Right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Left</a:t>
            </a:r>
          </a:p>
          <a:p>
            <a:r>
              <a:rPr lang="en-US" dirty="0"/>
              <a:t>Right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3092603-DD0C-4043-BF95-64DC90389B71}"/>
              </a:ext>
            </a:extLst>
          </p:cNvPr>
          <p:cNvCxnSpPr/>
          <p:nvPr/>
        </p:nvCxnSpPr>
        <p:spPr>
          <a:xfrm>
            <a:off x="6716240" y="2330605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0CE5DFB-1504-E74D-B923-FEDA2AE3EA4C}"/>
              </a:ext>
            </a:extLst>
          </p:cNvPr>
          <p:cNvCxnSpPr/>
          <p:nvPr/>
        </p:nvCxnSpPr>
        <p:spPr>
          <a:xfrm>
            <a:off x="6739582" y="2627971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4829C67-BEB4-7D45-84CF-C46214838C9E}"/>
              </a:ext>
            </a:extLst>
          </p:cNvPr>
          <p:cNvCxnSpPr/>
          <p:nvPr/>
        </p:nvCxnSpPr>
        <p:spPr>
          <a:xfrm>
            <a:off x="6716239" y="3440150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4D58C4-DBFE-284D-A6D3-2EA49101E040}"/>
              </a:ext>
            </a:extLst>
          </p:cNvPr>
          <p:cNvCxnSpPr/>
          <p:nvPr/>
        </p:nvCxnSpPr>
        <p:spPr>
          <a:xfrm>
            <a:off x="6756617" y="3707778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E5181C5-3DD1-0C41-8B7A-D9B3DA9D2153}"/>
              </a:ext>
            </a:extLst>
          </p:cNvPr>
          <p:cNvCxnSpPr/>
          <p:nvPr/>
        </p:nvCxnSpPr>
        <p:spPr>
          <a:xfrm>
            <a:off x="6716239" y="4497658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DFFE1B-9AF7-7943-A22C-FB9C53C66B1A}"/>
              </a:ext>
            </a:extLst>
          </p:cNvPr>
          <p:cNvCxnSpPr/>
          <p:nvPr/>
        </p:nvCxnSpPr>
        <p:spPr>
          <a:xfrm>
            <a:off x="6756617" y="4795025"/>
            <a:ext cx="569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44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5EEDA-C853-2944-BAA7-5F83281F0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example, but we are confused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96563-E860-2C4E-85F9-EB945949B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64" y="4095859"/>
            <a:ext cx="10515600" cy="2546678"/>
          </a:xfrm>
        </p:spPr>
        <p:txBody>
          <a:bodyPr/>
          <a:lstStyle/>
          <a:p>
            <a:r>
              <a:rPr lang="en-US" dirty="0"/>
              <a:t>For example, for the leaf corresponding to the decision [ Female, Age &lt;9, sibling &lt;2.9] </a:t>
            </a:r>
          </a:p>
          <a:p>
            <a:pPr lvl="1"/>
            <a:r>
              <a:rPr lang="en-US" dirty="0"/>
              <a:t>Could be “arbitrary” but not in this example?</a:t>
            </a:r>
          </a:p>
          <a:p>
            <a:r>
              <a:rPr lang="en-US" dirty="0"/>
              <a:t>It was observed that in “</a:t>
            </a:r>
            <a:r>
              <a:rPr lang="en-US" b="1" dirty="0">
                <a:solidFill>
                  <a:srgbClr val="FF0000"/>
                </a:solidFill>
              </a:rPr>
              <a:t>73% </a:t>
            </a:r>
            <a:r>
              <a:rPr lang="en-US" b="1" dirty="0"/>
              <a:t>of cases”</a:t>
            </a:r>
            <a:r>
              <a:rPr lang="en-US" dirty="0"/>
              <a:t>, the sample reaching this leaf was a person 'Not survived’ and in 27% of the cases, it was a person survived.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60AB97-D09C-2C4A-9271-CFF39455B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928" y="1566041"/>
            <a:ext cx="10728872" cy="236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91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1FA8A-929C-CD48-99A8-3A7238831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 Female, Age &lt;9, sibling &lt;2.9]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A07D81-5E2B-A945-B139-D7823B4029E7}"/>
              </a:ext>
            </a:extLst>
          </p:cNvPr>
          <p:cNvSpPr txBox="1"/>
          <p:nvPr/>
        </p:nvSpPr>
        <p:spPr>
          <a:xfrm>
            <a:off x="7693572" y="3620016"/>
            <a:ext cx="3033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Survival rate = 16/17 = 94.11%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C3FF67-192F-8742-B30C-78F8284F5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292" y="1690688"/>
            <a:ext cx="35687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26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1FA8A-929C-CD48-99A8-3A7238831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 Male, Age &lt;9, sibling &lt;2.9]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4E0441-7E6B-444D-A51C-D05347A39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533" y="1690688"/>
            <a:ext cx="4580321" cy="42279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A07D81-5E2B-A945-B139-D7823B4029E7}"/>
              </a:ext>
            </a:extLst>
          </p:cNvPr>
          <p:cNvSpPr txBox="1"/>
          <p:nvPr/>
        </p:nvSpPr>
        <p:spPr>
          <a:xfrm>
            <a:off x="7693572" y="3620016"/>
            <a:ext cx="3033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Survival rate = 13/14 = 92.86%</a:t>
            </a:r>
          </a:p>
        </p:txBody>
      </p:sp>
    </p:spTree>
    <p:extLst>
      <p:ext uri="{BB962C8B-B14F-4D97-AF65-F5344CB8AC3E}">
        <p14:creationId xmlns:p14="http://schemas.microsoft.com/office/powerpoint/2010/main" val="2769361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1FA8A-929C-CD48-99A8-3A7238831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 Male, Age &lt;9, sibling &gt;2.9] (home work for Lucy)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A07D81-5E2B-A945-B139-D7823B4029E7}"/>
              </a:ext>
            </a:extLst>
          </p:cNvPr>
          <p:cNvSpPr txBox="1"/>
          <p:nvPr/>
        </p:nvSpPr>
        <p:spPr>
          <a:xfrm>
            <a:off x="7693572" y="3620016"/>
            <a:ext cx="1778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Survival rate = ??</a:t>
            </a:r>
          </a:p>
        </p:txBody>
      </p:sp>
    </p:spTree>
    <p:extLst>
      <p:ext uri="{BB962C8B-B14F-4D97-AF65-F5344CB8AC3E}">
        <p14:creationId xmlns:p14="http://schemas.microsoft.com/office/powerpoint/2010/main" val="189722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9D84A-7D7D-7A4E-9A42-EFE62A1CD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in the 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69B43-AC93-DB44-89FF-FC4368062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Prediction features</a:t>
            </a:r>
          </a:p>
          <a:p>
            <a:pPr lvl="1"/>
            <a:r>
              <a:rPr lang="en-US" dirty="0"/>
              <a:t>Gender</a:t>
            </a:r>
          </a:p>
          <a:p>
            <a:pPr lvl="1"/>
            <a:r>
              <a:rPr lang="en-US" dirty="0"/>
              <a:t>Age</a:t>
            </a:r>
          </a:p>
          <a:p>
            <a:pPr lvl="1"/>
            <a:r>
              <a:rPr lang="en-US" dirty="0"/>
              <a:t>Number of siblings</a:t>
            </a:r>
          </a:p>
          <a:p>
            <a:r>
              <a:rPr lang="en-US" dirty="0"/>
              <a:t>Prediction outcome</a:t>
            </a:r>
          </a:p>
          <a:p>
            <a:pPr lvl="1"/>
            <a:r>
              <a:rPr lang="en-US" dirty="0"/>
              <a:t>Survival (%)</a:t>
            </a:r>
          </a:p>
          <a:p>
            <a:r>
              <a:rPr lang="en-US" dirty="0"/>
              <a:t>Procedure</a:t>
            </a:r>
          </a:p>
          <a:p>
            <a:pPr lvl="1"/>
            <a:r>
              <a:rPr lang="en-US" dirty="0"/>
              <a:t>The entries of the decision vector and applies a threshold. </a:t>
            </a:r>
          </a:p>
          <a:p>
            <a:pPr lvl="1"/>
            <a:r>
              <a:rPr lang="en-US" dirty="0"/>
              <a:t>Depending on the result of the comparison, we branch left or right. </a:t>
            </a:r>
          </a:p>
          <a:p>
            <a:pPr lvl="1"/>
            <a:r>
              <a:rPr lang="en-US" dirty="0"/>
              <a:t>A feature vector enters the tree by the root. </a:t>
            </a:r>
          </a:p>
          <a:p>
            <a:pPr lvl="1"/>
            <a:r>
              <a:rPr lang="en-US" dirty="0"/>
              <a:t>It follows a series of comparisons leading to a leaf of the tree.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479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63FD6-65E1-124B-95A1-CC4FDC520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tasks in this 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F311E-5A70-5944-8615-35763479D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fill in all the missing “probabilities”</a:t>
            </a:r>
          </a:p>
          <a:p>
            <a:r>
              <a:rPr lang="en-US" dirty="0"/>
              <a:t>A few java methods need to be implemented/completed</a:t>
            </a:r>
          </a:p>
          <a:p>
            <a:r>
              <a:rPr lang="en-US" dirty="0"/>
              <a:t>Predict the accuracy </a:t>
            </a:r>
          </a:p>
          <a:p>
            <a:r>
              <a:rPr lang="en-US" dirty="0"/>
              <a:t>Write out a report</a:t>
            </a:r>
          </a:p>
        </p:txBody>
      </p:sp>
    </p:spTree>
    <p:extLst>
      <p:ext uri="{BB962C8B-B14F-4D97-AF65-F5344CB8AC3E}">
        <p14:creationId xmlns:p14="http://schemas.microsoft.com/office/powerpoint/2010/main" val="2071582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4CDA9-B6F4-3845-AEA1-8D89AC5D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step by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07B99-274F-334B-B212-BC3C8C34F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Decision tree basic</a:t>
            </a:r>
          </a:p>
          <a:p>
            <a:r>
              <a:rPr lang="en-US" dirty="0"/>
              <a:t>Some online notes</a:t>
            </a:r>
          </a:p>
          <a:p>
            <a:r>
              <a:rPr lang="en-US" dirty="0"/>
              <a:t>Homework instruction</a:t>
            </a:r>
          </a:p>
          <a:p>
            <a:r>
              <a:rPr lang="en-US" dirty="0"/>
              <a:t>Some errors in the instruction</a:t>
            </a:r>
          </a:p>
          <a:p>
            <a:r>
              <a:rPr lang="en-US" dirty="0"/>
              <a:t>Major implementations</a:t>
            </a:r>
          </a:p>
          <a:p>
            <a:r>
              <a:rPr lang="en-US" dirty="0"/>
              <a:t>Questions to discuss</a:t>
            </a:r>
          </a:p>
        </p:txBody>
      </p:sp>
    </p:spTree>
    <p:extLst>
      <p:ext uri="{BB962C8B-B14F-4D97-AF65-F5344CB8AC3E}">
        <p14:creationId xmlns:p14="http://schemas.microsoft.com/office/powerpoint/2010/main" val="3763015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737F1-2CE8-9F41-8DB0-60303EA04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implementation (1)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E6027C-46F5-8143-A795-EF3D98E29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1801387"/>
            <a:ext cx="12065000" cy="4838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708722-FB90-134A-A144-4E257CEB152D}"/>
              </a:ext>
            </a:extLst>
          </p:cNvPr>
          <p:cNvSpPr txBox="1"/>
          <p:nvPr/>
        </p:nvSpPr>
        <p:spPr>
          <a:xfrm>
            <a:off x="8095785" y="5397191"/>
            <a:ext cx="2300823" cy="58477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Almost done</a:t>
            </a:r>
          </a:p>
        </p:txBody>
      </p:sp>
    </p:spTree>
    <p:extLst>
      <p:ext uri="{BB962C8B-B14F-4D97-AF65-F5344CB8AC3E}">
        <p14:creationId xmlns:p14="http://schemas.microsoft.com/office/powerpoint/2010/main" val="3217079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D698-3E97-0744-8FB0-B4147725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implementation (2)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206D5F-50FF-064F-BD77-C02FF8B28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22715B-93DF-0C44-A548-DC2CBCEEB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1318"/>
            <a:ext cx="12192000" cy="27713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B1B06D-469D-6144-9DB9-5E2B39DB804C}"/>
              </a:ext>
            </a:extLst>
          </p:cNvPr>
          <p:cNvSpPr txBox="1"/>
          <p:nvPr/>
        </p:nvSpPr>
        <p:spPr>
          <a:xfrm>
            <a:off x="8642195" y="5182664"/>
            <a:ext cx="1976631" cy="58477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Upcoming </a:t>
            </a:r>
          </a:p>
        </p:txBody>
      </p:sp>
    </p:spTree>
    <p:extLst>
      <p:ext uri="{BB962C8B-B14F-4D97-AF65-F5344CB8AC3E}">
        <p14:creationId xmlns:p14="http://schemas.microsoft.com/office/powerpoint/2010/main" val="37328448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D698-3E97-0744-8FB0-B4147725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implementation (3)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5ACBA-3BCB-2245-A652-99011CC6E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50" y="2076450"/>
            <a:ext cx="10883900" cy="2705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12559C-3A0C-F847-904B-40BD41BE1228}"/>
              </a:ext>
            </a:extLst>
          </p:cNvPr>
          <p:cNvSpPr txBox="1"/>
          <p:nvPr/>
        </p:nvSpPr>
        <p:spPr>
          <a:xfrm>
            <a:off x="8173844" y="5296830"/>
            <a:ext cx="1667444" cy="58477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Assigned</a:t>
            </a:r>
          </a:p>
        </p:txBody>
      </p:sp>
    </p:spTree>
    <p:extLst>
      <p:ext uri="{BB962C8B-B14F-4D97-AF65-F5344CB8AC3E}">
        <p14:creationId xmlns:p14="http://schemas.microsoft.com/office/powerpoint/2010/main" val="1486315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D698-3E97-0744-8FB0-B4147725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implementation </a:t>
            </a:r>
          </a:p>
        </p:txBody>
      </p:sp>
    </p:spTree>
    <p:extLst>
      <p:ext uri="{BB962C8B-B14F-4D97-AF65-F5344CB8AC3E}">
        <p14:creationId xmlns:p14="http://schemas.microsoft.com/office/powerpoint/2010/main" val="25363184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E1F6B-A86B-B94E-9CC4-E00D4DB5B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72" y="242556"/>
            <a:ext cx="1093005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27% of female survivals – where does it come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63758-175D-4148-A24F-B6B516712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479303"/>
            <a:ext cx="10515600" cy="238546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There are 663 entries</a:t>
            </a:r>
          </a:p>
          <a:p>
            <a:r>
              <a:rPr lang="en-US" dirty="0"/>
              <a:t>Of which, there are 239 females</a:t>
            </a:r>
          </a:p>
          <a:p>
            <a:r>
              <a:rPr lang="en-US" dirty="0"/>
              <a:t>Then, out of 239 females, 180 survived, </a:t>
            </a:r>
            <a:r>
              <a:rPr lang="en-US" b="1" dirty="0">
                <a:solidFill>
                  <a:srgbClr val="FF0000"/>
                </a:solidFill>
              </a:rPr>
              <a:t>180/239 = 75.31%</a:t>
            </a:r>
          </a:p>
          <a:p>
            <a:r>
              <a:rPr lang="en-US" dirty="0"/>
              <a:t>Therefore, it reports as 180/663 = 27.15%</a:t>
            </a:r>
          </a:p>
          <a:p>
            <a:r>
              <a:rPr lang="en-US" dirty="0"/>
              <a:t>I think it is </a:t>
            </a:r>
            <a:r>
              <a:rPr lang="en-US" b="1" dirty="0">
                <a:solidFill>
                  <a:srgbClr val="FF0000"/>
                </a:solidFill>
              </a:rPr>
              <a:t>WRONG!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A2A17D-B5D0-F745-B68A-354B2EDB0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197" y="1568119"/>
            <a:ext cx="10171605" cy="153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4411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BE39E-B53A-BB4F-B669-91657F9A2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 think it is </a:t>
            </a:r>
            <a:r>
              <a:rPr lang="en-US" sz="4000" b="1" dirty="0">
                <a:solidFill>
                  <a:srgbClr val="FF0000"/>
                </a:solidFill>
              </a:rPr>
              <a:t>WRONG!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8CBF78-B54C-3C42-BBC2-686CD5E1F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850" y="2275927"/>
            <a:ext cx="95123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9008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18B4-44F9-FD44-939F-33474071D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professor’s response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3E8E44-CF20-7F4E-98AF-6CCB3B02E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7800" y="1902562"/>
            <a:ext cx="6756400" cy="157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6E7C64-76C7-2446-AE61-06AAD6377AB4}"/>
              </a:ext>
            </a:extLst>
          </p:cNvPr>
          <p:cNvSpPr txBox="1"/>
          <p:nvPr/>
        </p:nvSpPr>
        <p:spPr>
          <a:xfrm>
            <a:off x="3802566" y="5921298"/>
            <a:ext cx="4075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survival rate is: 233/314 = </a:t>
            </a:r>
            <a:r>
              <a:rPr lang="en-US" b="1" dirty="0">
                <a:solidFill>
                  <a:srgbClr val="FF0000"/>
                </a:solidFill>
              </a:rPr>
              <a:t>74.20%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B7C7B-4D26-2B49-A3AD-A68DD54C8DA0}"/>
              </a:ext>
            </a:extLst>
          </p:cNvPr>
          <p:cNvSpPr txBox="1"/>
          <p:nvPr/>
        </p:nvSpPr>
        <p:spPr>
          <a:xfrm>
            <a:off x="7538381" y="6389648"/>
            <a:ext cx="3871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/c/titanic/data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D35C55-D007-DE40-A77A-D2CBAFBF1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800" y="3670630"/>
            <a:ext cx="5994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941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21F7E-15A2-1943-AAFC-379C35A17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Inconsistency in the instructions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2951C4-E368-3A4C-95D1-7136C811A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200295"/>
            <a:ext cx="11684000" cy="1892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E8A647-EC25-C14D-92A5-03720B23F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23060"/>
            <a:ext cx="12192000" cy="128889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3DB9845-DDC1-2847-A088-4E04B13F0A35}"/>
              </a:ext>
            </a:extLst>
          </p:cNvPr>
          <p:cNvSpPr/>
          <p:nvPr/>
        </p:nvSpPr>
        <p:spPr>
          <a:xfrm>
            <a:off x="3479180" y="2966224"/>
            <a:ext cx="3066586" cy="2899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431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BB92C-021A-C542-B352-892081A27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human language match the computer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296A9-874B-744D-8799-09C0F98E3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entries of the decision vector and applies a threshold</a:t>
            </a:r>
          </a:p>
          <a:p>
            <a:pPr lvl="1"/>
            <a:r>
              <a:rPr lang="en-US" dirty="0"/>
              <a:t>Which method does this job?</a:t>
            </a:r>
          </a:p>
          <a:p>
            <a:r>
              <a:rPr lang="en-US" dirty="0"/>
              <a:t>Depending on the result of the comparison, we branch left or right</a:t>
            </a:r>
          </a:p>
          <a:p>
            <a:pPr lvl="1"/>
            <a:r>
              <a:rPr lang="en-US" dirty="0"/>
              <a:t>Which method does this job?</a:t>
            </a:r>
          </a:p>
          <a:p>
            <a:r>
              <a:rPr lang="en-US" dirty="0"/>
              <a:t>A feature vector enters the tree by the root</a:t>
            </a:r>
          </a:p>
          <a:p>
            <a:pPr lvl="1"/>
            <a:r>
              <a:rPr lang="en-US" dirty="0"/>
              <a:t>Which method does this job?</a:t>
            </a:r>
          </a:p>
          <a:p>
            <a:r>
              <a:rPr lang="en-US" dirty="0"/>
              <a:t>It follows a series of comparisons leading to a leaf of the tree</a:t>
            </a:r>
          </a:p>
          <a:p>
            <a:pPr lvl="1"/>
            <a:r>
              <a:rPr lang="en-US" dirty="0"/>
              <a:t>What is the end result?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8070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12FC1-069B-1B4B-AB6D-384520AEE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1: why all the results are NOT survived?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441DBB-F0AB-9D40-B35A-2A6A1ED5E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886" y="2350591"/>
            <a:ext cx="9492228" cy="299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751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8F3ED2-88B9-4A47-A26B-17DB0A8F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631" y="1870843"/>
            <a:ext cx="7964737" cy="442485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F733744-DC0D-2143-9C41-CD1738A3D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a tree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AC856-86D4-BE44-9A1D-215AAF75AD47}"/>
              </a:ext>
            </a:extLst>
          </p:cNvPr>
          <p:cNvSpPr txBox="1"/>
          <p:nvPr/>
        </p:nvSpPr>
        <p:spPr>
          <a:xfrm>
            <a:off x="1661531" y="6378498"/>
            <a:ext cx="1022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/machine-learning-basics-descision-tree-from-scratch-part-i-4251bfa1b45c</a:t>
            </a:r>
          </a:p>
        </p:txBody>
      </p:sp>
    </p:spTree>
    <p:extLst>
      <p:ext uri="{BB962C8B-B14F-4D97-AF65-F5344CB8AC3E}">
        <p14:creationId xmlns:p14="http://schemas.microsoft.com/office/powerpoint/2010/main" val="26805545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EFCE9-C88E-C843-A549-EF66A1D4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2: under the SAM (bonus)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6C5C8-729D-0240-B232-6B67BD877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three features (gender, age, and siblings)</a:t>
            </a:r>
          </a:p>
          <a:p>
            <a:r>
              <a:rPr lang="en-US" dirty="0"/>
              <a:t>Calculate “</a:t>
            </a:r>
            <a:r>
              <a:rPr lang="en-US" b="1" dirty="0"/>
              <a:t>the entropy</a:t>
            </a:r>
            <a:r>
              <a:rPr lang="en-US" dirty="0"/>
              <a:t>” for each feature</a:t>
            </a:r>
          </a:p>
          <a:p>
            <a:r>
              <a:rPr lang="en-US" dirty="0"/>
              <a:t>Calculate “</a:t>
            </a:r>
            <a:r>
              <a:rPr lang="en-US" b="1" dirty="0"/>
              <a:t>the information gain</a:t>
            </a:r>
            <a:r>
              <a:rPr lang="en-US" dirty="0"/>
              <a:t>” for each feature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592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823A-8AA9-E64E-82FC-74B1CD653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slides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623E8-3755-2640-8DC8-9DD54C2EB7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296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40E6D-2678-6D4B-B884-02BC70F56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Traversal order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FAB3C7-1EA4-0641-AFF0-CFD440EBD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450" y="1690688"/>
            <a:ext cx="7023100" cy="505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061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510B78-4E67-C84C-82E5-1285FB88D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" y="1112127"/>
            <a:ext cx="11371232" cy="48060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E83868-115C-0945-BAA2-705CB8F780D5}"/>
              </a:ext>
            </a:extLst>
          </p:cNvPr>
          <p:cNvSpPr txBox="1"/>
          <p:nvPr/>
        </p:nvSpPr>
        <p:spPr>
          <a:xfrm>
            <a:off x="1661531" y="6378498"/>
            <a:ext cx="1022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/machine-learning-basics-descision-tree-from-scratch-part-i-4251bfa1b45c</a:t>
            </a:r>
          </a:p>
        </p:txBody>
      </p:sp>
    </p:spTree>
    <p:extLst>
      <p:ext uri="{BB962C8B-B14F-4D97-AF65-F5344CB8AC3E}">
        <p14:creationId xmlns:p14="http://schemas.microsoft.com/office/powerpoint/2010/main" val="2066239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264CB-6FD4-9D4D-8B30-B24E138B8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terminologies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770DA-4582-AC42-A7FA-FAA0602D1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Root Node (Top Decision Node): </a:t>
            </a:r>
            <a:r>
              <a:rPr lang="en-US" dirty="0"/>
              <a:t>It represents the entire population or sample and this further gets divided into two or more homogeneous sets.</a:t>
            </a:r>
          </a:p>
          <a:p>
            <a:r>
              <a:rPr lang="en-US" b="1" dirty="0"/>
              <a:t>Splitting: </a:t>
            </a:r>
            <a:r>
              <a:rPr lang="en-US" dirty="0"/>
              <a:t>It is a process of dividing a node into two or more sub-nodes.</a:t>
            </a:r>
          </a:p>
          <a:p>
            <a:r>
              <a:rPr lang="en-US" b="1" dirty="0"/>
              <a:t>Decision Node: </a:t>
            </a:r>
            <a:r>
              <a:rPr lang="en-US" dirty="0"/>
              <a:t>When a sub-node splits into further sub-nodes, then it is called a decision node.</a:t>
            </a:r>
          </a:p>
          <a:p>
            <a:r>
              <a:rPr lang="en-US" b="1" dirty="0"/>
              <a:t>Leaf/ Terminal Node: </a:t>
            </a:r>
            <a:r>
              <a:rPr lang="en-US" dirty="0"/>
              <a:t>Nodes with no children (no further split) is called Leaf or Terminal node.</a:t>
            </a:r>
          </a:p>
          <a:p>
            <a:r>
              <a:rPr lang="en-US" b="1" dirty="0"/>
              <a:t>Pruning: </a:t>
            </a:r>
            <a:r>
              <a:rPr lang="en-US" dirty="0"/>
              <a:t>When we reduce the size of decision trees by removing nodes (opposite of Splitting), the process is called pruning.</a:t>
            </a:r>
          </a:p>
          <a:p>
            <a:r>
              <a:rPr lang="en-US" b="1" dirty="0"/>
              <a:t>Branch / Sub-Tree: </a:t>
            </a:r>
            <a:r>
              <a:rPr lang="en-US" dirty="0"/>
              <a:t>A sub section of the decision tree is called branch or sub-tree.</a:t>
            </a:r>
          </a:p>
          <a:p>
            <a:r>
              <a:rPr lang="en-US" b="1" dirty="0"/>
              <a:t>Parent and Child Node: </a:t>
            </a:r>
            <a:r>
              <a:rPr lang="en-US" dirty="0"/>
              <a:t>A node, which is divided into sub-nodes is called a parent node of sub-nodes whereas sub-nodes are the child of a parent node.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A584E7-A93C-154E-B0C5-F7F7A79804C3}"/>
              </a:ext>
            </a:extLst>
          </p:cNvPr>
          <p:cNvSpPr txBox="1"/>
          <p:nvPr/>
        </p:nvSpPr>
        <p:spPr>
          <a:xfrm>
            <a:off x="1661531" y="6378498"/>
            <a:ext cx="1022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/machine-learning-basics-descision-tree-from-scratch-part-i-4251bfa1b45c</a:t>
            </a:r>
          </a:p>
        </p:txBody>
      </p:sp>
    </p:spTree>
    <p:extLst>
      <p:ext uri="{BB962C8B-B14F-4D97-AF65-F5344CB8AC3E}">
        <p14:creationId xmlns:p14="http://schemas.microsoft.com/office/powerpoint/2010/main" val="4208813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27E90-59A0-FD4A-95A2-B7090C3D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 decision tree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9441B-B6D4-4E41-9CDA-230D4D481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Top-Down approach: </a:t>
            </a:r>
            <a:r>
              <a:rPr lang="en-US" dirty="0"/>
              <a:t>a decision tree classifies the examples by sorting them down the tree from the root to some leaf node, with the leaf node providing the classification to the example</a:t>
            </a:r>
          </a:p>
          <a:p>
            <a:r>
              <a:rPr lang="en-US" dirty="0"/>
              <a:t>Each node in the tree acts as a test case for some attribute, and each edge descending from that node corresponds to one of the possible answers to the test case. </a:t>
            </a:r>
          </a:p>
          <a:p>
            <a:r>
              <a:rPr lang="en-US" dirty="0"/>
              <a:t>This process is </a:t>
            </a:r>
            <a:r>
              <a:rPr lang="en-US" b="1" dirty="0">
                <a:solidFill>
                  <a:srgbClr val="FF0000"/>
                </a:solidFill>
              </a:rPr>
              <a:t>recursive</a:t>
            </a:r>
            <a:r>
              <a:rPr lang="en-US" dirty="0"/>
              <a:t> and is </a:t>
            </a:r>
            <a:r>
              <a:rPr lang="en-US" b="1" dirty="0">
                <a:solidFill>
                  <a:srgbClr val="FF0000"/>
                </a:solidFill>
              </a:rPr>
              <a:t>repeated</a:t>
            </a:r>
            <a:r>
              <a:rPr lang="en-US" dirty="0"/>
              <a:t> for every subtree rooted at the new nodes.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90BD2D-0F9D-3740-B15B-D72FB2C9C472}"/>
              </a:ext>
            </a:extLst>
          </p:cNvPr>
          <p:cNvSpPr txBox="1"/>
          <p:nvPr/>
        </p:nvSpPr>
        <p:spPr>
          <a:xfrm>
            <a:off x="1661531" y="6378498"/>
            <a:ext cx="1022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/machine-learning-basics-descision-tree-from-scratch-part-i-4251bfa1b45c</a:t>
            </a:r>
          </a:p>
        </p:txBody>
      </p:sp>
    </p:spTree>
    <p:extLst>
      <p:ext uri="{BB962C8B-B14F-4D97-AF65-F5344CB8AC3E}">
        <p14:creationId xmlns:p14="http://schemas.microsoft.com/office/powerpoint/2010/main" val="773809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01945-42B2-6D4B-8AE7-294ABF86C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 decision tree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CA95E-E588-304F-ADF1-C8DC4FE7DF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the best attribute using Attribute Selection Measures(ASM) to split the records.</a:t>
            </a:r>
          </a:p>
          <a:p>
            <a:r>
              <a:rPr lang="en-US" dirty="0"/>
              <a:t>Make that attribute a decision node and breaks the dataset into smaller subsets.</a:t>
            </a:r>
          </a:p>
          <a:p>
            <a:r>
              <a:rPr lang="en-US" dirty="0"/>
              <a:t>Starts tree building by repeating this process </a:t>
            </a:r>
            <a:r>
              <a:rPr lang="en-US" b="1" dirty="0">
                <a:solidFill>
                  <a:srgbClr val="FF0000"/>
                </a:solidFill>
              </a:rPr>
              <a:t>recursively</a:t>
            </a:r>
            <a:r>
              <a:rPr lang="en-US" dirty="0"/>
              <a:t> for each child until one of the condition will match:</a:t>
            </a:r>
          </a:p>
          <a:p>
            <a:pPr lvl="1"/>
            <a:r>
              <a:rPr lang="en-US" dirty="0"/>
              <a:t>All the tuples belong to the same attribute value.</a:t>
            </a:r>
          </a:p>
          <a:p>
            <a:pPr lvl="1"/>
            <a:r>
              <a:rPr lang="en-US" dirty="0"/>
              <a:t>There are no more remaining attributes.</a:t>
            </a:r>
          </a:p>
          <a:p>
            <a:pPr lvl="1"/>
            <a:r>
              <a:rPr lang="en-US" dirty="0"/>
              <a:t>There are no more instances.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C2C107-9ED1-0B44-8E80-4BB645093D11}"/>
              </a:ext>
            </a:extLst>
          </p:cNvPr>
          <p:cNvSpPr txBox="1"/>
          <p:nvPr/>
        </p:nvSpPr>
        <p:spPr>
          <a:xfrm>
            <a:off x="1661531" y="6378498"/>
            <a:ext cx="1022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/machine-learning-basics-descision-tree-from-scratch-part-i-4251bfa1b45c</a:t>
            </a:r>
          </a:p>
        </p:txBody>
      </p:sp>
    </p:spTree>
    <p:extLst>
      <p:ext uri="{BB962C8B-B14F-4D97-AF65-F5344CB8AC3E}">
        <p14:creationId xmlns:p14="http://schemas.microsoft.com/office/powerpoint/2010/main" val="1090010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CB875-B9D5-294E-99DE-9790C20BB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Selection Measures (ASM)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6B909-2F57-4446-9777-D210FA018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Entropy</a:t>
            </a:r>
          </a:p>
          <a:p>
            <a:r>
              <a:rPr lang="en-US" dirty="0"/>
              <a:t>Information gain</a:t>
            </a:r>
          </a:p>
          <a:p>
            <a:r>
              <a:rPr lang="en-US" dirty="0"/>
              <a:t>Gini Index</a:t>
            </a:r>
          </a:p>
          <a:p>
            <a:r>
              <a:rPr lang="en-US" dirty="0"/>
              <a:t>Gain ratio</a:t>
            </a:r>
          </a:p>
          <a:p>
            <a:r>
              <a:rPr lang="en-US" dirty="0"/>
              <a:t>Reduction in variance</a:t>
            </a:r>
          </a:p>
          <a:p>
            <a:r>
              <a:rPr lang="en-US" dirty="0"/>
              <a:t>Chi-Square</a:t>
            </a:r>
          </a:p>
          <a:p>
            <a:pPr lvl="1"/>
            <a:r>
              <a:rPr lang="en-US" dirty="0"/>
              <a:t>CHAID (</a:t>
            </a:r>
            <a:r>
              <a:rPr lang="en-US" i="1" dirty="0"/>
              <a:t>Chi</a:t>
            </a:r>
            <a:r>
              <a:rPr lang="en-US" dirty="0"/>
              <a:t>-squared Automatic Interaction Detector)</a:t>
            </a:r>
          </a:p>
        </p:txBody>
      </p:sp>
    </p:spTree>
    <p:extLst>
      <p:ext uri="{BB962C8B-B14F-4D97-AF65-F5344CB8AC3E}">
        <p14:creationId xmlns:p14="http://schemas.microsoft.com/office/powerpoint/2010/main" val="3505230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6D681-649C-A442-8387-536D25131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note on machine learning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0D0DDE-82E2-7446-9C4F-F85B2D8DEB1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073927" y="1562100"/>
            <a:ext cx="5898623" cy="521216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A860D0-02D8-F341-AF2D-BB991D5AB965}"/>
              </a:ext>
            </a:extLst>
          </p:cNvPr>
          <p:cNvSpPr txBox="1"/>
          <p:nvPr/>
        </p:nvSpPr>
        <p:spPr>
          <a:xfrm>
            <a:off x="5051502" y="6404931"/>
            <a:ext cx="675729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sites.duke.edu</a:t>
            </a:r>
            <a:r>
              <a:rPr lang="en-US" dirty="0"/>
              <a:t>/</a:t>
            </a:r>
            <a:r>
              <a:rPr lang="en-US" dirty="0" err="1"/>
              <a:t>workblog</a:t>
            </a:r>
            <a:r>
              <a:rPr lang="en-US" dirty="0"/>
              <a:t>/2020/11/04/machine-learning-note/</a:t>
            </a:r>
          </a:p>
        </p:txBody>
      </p:sp>
    </p:spTree>
    <p:extLst>
      <p:ext uri="{BB962C8B-B14F-4D97-AF65-F5344CB8AC3E}">
        <p14:creationId xmlns:p14="http://schemas.microsoft.com/office/powerpoint/2010/main" val="2992908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3268</TotalTime>
  <Words>974</Words>
  <Application>Microsoft Macintosh PowerPoint</Application>
  <PresentationFormat>Widescreen</PresentationFormat>
  <Paragraphs>124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Decision tree homework</vt:lpstr>
      <vt:lpstr>Objectives step by step</vt:lpstr>
      <vt:lpstr>An example of a tree</vt:lpstr>
      <vt:lpstr>PowerPoint Presentation</vt:lpstr>
      <vt:lpstr>Basic terminologies</vt:lpstr>
      <vt:lpstr>How does a decision tree work</vt:lpstr>
      <vt:lpstr>How does a decision tree work</vt:lpstr>
      <vt:lpstr>Attribute Selection Measures (ASM)</vt:lpstr>
      <vt:lpstr>My note on machine learning</vt:lpstr>
      <vt:lpstr>A few very good learning portals</vt:lpstr>
      <vt:lpstr>Our homework problem</vt:lpstr>
      <vt:lpstr>Proposed tree structure</vt:lpstr>
      <vt:lpstr>PowerPoint Presentation</vt:lpstr>
      <vt:lpstr>An example, but we are confused</vt:lpstr>
      <vt:lpstr>[ Female, Age &lt;9, sibling &lt;2.9]</vt:lpstr>
      <vt:lpstr>[ Male, Age &lt;9, sibling &lt;2.9]</vt:lpstr>
      <vt:lpstr>[ Male, Age &lt;9, sibling &gt;2.9] (home work for Lucy)</vt:lpstr>
      <vt:lpstr>What we have in the homework</vt:lpstr>
      <vt:lpstr>Main tasks in this homework</vt:lpstr>
      <vt:lpstr>Major implementation (1)</vt:lpstr>
      <vt:lpstr>Major implementation (2)</vt:lpstr>
      <vt:lpstr>Major implementation (3)</vt:lpstr>
      <vt:lpstr>Other implementation </vt:lpstr>
      <vt:lpstr>27% of female survivals – where does it come from?</vt:lpstr>
      <vt:lpstr>I think it is WRONG!</vt:lpstr>
      <vt:lpstr>The professor’s response</vt:lpstr>
      <vt:lpstr>Inconsistency in the instructions</vt:lpstr>
      <vt:lpstr>How do human language match the computer language</vt:lpstr>
      <vt:lpstr>Question 1: why all the results are NOT survived? </vt:lpstr>
      <vt:lpstr>Question 2: under the SAM (bonus)</vt:lpstr>
      <vt:lpstr>Additional slides</vt:lpstr>
      <vt:lpstr>Traversal order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 tree</dc:title>
  <dc:creator>JY Li</dc:creator>
  <cp:lastModifiedBy>JY Li</cp:lastModifiedBy>
  <cp:revision>52</cp:revision>
  <dcterms:created xsi:type="dcterms:W3CDTF">2020-11-05T00:24:23Z</dcterms:created>
  <dcterms:modified xsi:type="dcterms:W3CDTF">2020-11-07T17:18:05Z</dcterms:modified>
</cp:coreProperties>
</file>

<file path=docProps/thumbnail.jpeg>
</file>